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57" r:id="rId6"/>
    <p:sldId id="258" r:id="rId7"/>
    <p:sldId id="267" r:id="rId8"/>
    <p:sldId id="269" r:id="rId9"/>
    <p:sldId id="259" r:id="rId10"/>
    <p:sldId id="261" r:id="rId11"/>
    <p:sldId id="262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5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613" autoAdjust="0"/>
    <p:restoredTop sz="94660"/>
  </p:normalViewPr>
  <p:slideViewPr>
    <p:cSldViewPr>
      <p:cViewPr varScale="1">
        <p:scale>
          <a:sx n="53" d="100"/>
          <a:sy n="5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53659-29B3-4469-8EF0-79A9AE63327E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D4FE-7410-4A65-828F-734F72873FB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8D6B-3488-4935-8C31-8ADE3421DEBA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2896-72E5-4A91-8A1E-DAA6C6233667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2B1E-FAC4-4053-AF81-A67BAA0A965C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C5F-0ADF-4B8D-B8AE-4FF167F2441F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B783-D18C-427F-8361-F364A1E9E6D2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BEB1-5C3E-454D-AB89-D57040C0464C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C825-6BBB-4BDA-A703-66CA3B5C1557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4AF-C792-4C52-8BD2-4BAFEC6C7724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DDE6-B2B0-403C-B399-FC605217C1E7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6817-2BBB-4189-9087-185D16967324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2E6E-69D0-472F-B641-80453654D540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3D88FA-DEC4-4C9F-AACF-8D667964A470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E72D54-6110-4B54-8371-769439D4E6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22030" y="2438400"/>
            <a:ext cx="8229600" cy="1676400"/>
          </a:xfrm>
        </p:spPr>
        <p:txBody>
          <a:bodyPr>
            <a:normAutofit/>
          </a:bodyPr>
          <a:lstStyle/>
          <a:p>
            <a:r>
              <a:rPr lang="es-ES_tradnl" b="1" dirty="0" err="1" smtClean="0"/>
              <a:t>HuMANOID</a:t>
            </a:r>
            <a:r>
              <a:rPr lang="es-ES_tradnl" b="1" dirty="0" smtClean="0"/>
              <a:t> Postural </a:t>
            </a:r>
            <a:r>
              <a:rPr lang="es-ES_tradnl" b="1" dirty="0" err="1" smtClean="0"/>
              <a:t>planning</a:t>
            </a:r>
            <a:endParaRPr lang="es-ES_tradn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s-ES_tradnl" dirty="0" smtClean="0"/>
              <a:t>Miguel González – Fierro</a:t>
            </a:r>
          </a:p>
          <a:p>
            <a:r>
              <a:rPr lang="es-ES_tradnl" dirty="0" smtClean="0"/>
              <a:t>Director: Carlos Balaguer</a:t>
            </a:r>
            <a:endParaRPr lang="es-ES_tradnl" dirty="0"/>
          </a:p>
        </p:txBody>
      </p:sp>
      <p:pic>
        <p:nvPicPr>
          <p:cNvPr id="7" name="6 Imagen" descr="hoap_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2235200"/>
          </a:xfrm>
          <a:prstGeom prst="rect">
            <a:avLst/>
          </a:prstGeom>
        </p:spPr>
      </p:pic>
      <p:pic>
        <p:nvPicPr>
          <p:cNvPr id="8" name="7 Imagen" descr="vitruvi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325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8 CuadroTexto"/>
          <p:cNvSpPr txBox="1">
            <a:spLocks/>
          </p:cNvSpPr>
          <p:nvPr/>
        </p:nvSpPr>
        <p:spPr>
          <a:xfrm>
            <a:off x="4064000" y="1066800"/>
            <a:ext cx="5080000" cy="3028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Interpolation between postures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Dynamic Posture primitives</a:t>
            </a:r>
          </a:p>
          <a:p>
            <a:pPr marL="342900" indent="-342900"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Andando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trike="sngStrike" dirty="0" err="1" smtClean="0">
                <a:latin typeface="Times New Roman" pitchFamily="18" charset="0"/>
                <a:cs typeface="Times New Roman" pitchFamily="18" charset="0"/>
              </a:rPr>
              <a:t>Girando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Corriendo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Saltando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Sentándose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Levantándose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Tumbándose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arriba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Tumbándose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dynamic postures (models, control, motion imitation)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>
            <a:spLocks/>
          </p:cNvSpPr>
          <p:nvPr/>
        </p:nvSpPr>
        <p:spPr>
          <a:xfrm>
            <a:off x="4876800" y="4629150"/>
            <a:ext cx="33528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342900" lvl="0" indent="-342900" algn="ctr">
              <a:buAutoNum type="arabicParenR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Seguimiento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trayectorias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humanas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AutoNum type="arabicParenR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Optimización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COG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dentro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poligono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AutoNum type="arabicParenR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Otras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optimizaciónes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???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6299200" y="4000500"/>
            <a:ext cx="6096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>
            <a:spLocks/>
          </p:cNvSpPr>
          <p:nvPr/>
        </p:nvSpPr>
        <p:spPr>
          <a:xfrm>
            <a:off x="508000" y="762000"/>
            <a:ext cx="3352800" cy="1600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3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 Path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&amp;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activity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planning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(secure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, collision-free &amp; stable): generation of N points</a:t>
            </a:r>
          </a:p>
        </p:txBody>
      </p:sp>
      <p:sp>
        <p:nvSpPr>
          <p:cNvPr id="14" name="13 CuadroTexto"/>
          <p:cNvSpPr txBox="1">
            <a:spLocks/>
          </p:cNvSpPr>
          <p:nvPr/>
        </p:nvSpPr>
        <p:spPr>
          <a:xfrm>
            <a:off x="4724400" y="76200"/>
            <a:ext cx="3860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Dynamic posture primitive generation</a:t>
            </a:r>
            <a:endParaRPr lang="en-US" sz="2000" b="1" dirty="0" smtClean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15" name="14 Imagen" descr="to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733800"/>
            <a:ext cx="1527318" cy="134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6 CuadroTexto"/>
          <p:cNvSpPr txBox="1">
            <a:spLocks/>
          </p:cNvSpPr>
          <p:nvPr/>
        </p:nvSpPr>
        <p:spPr>
          <a:xfrm>
            <a:off x="3860800" y="2990850"/>
            <a:ext cx="5080000" cy="3028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 PLANNING FINO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Interpolación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posturas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dinamicas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Calculo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transicion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suave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criterio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min torque, min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,…)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reajuste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Collision free (path planning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cuerpo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???)</a:t>
            </a:r>
          </a:p>
        </p:txBody>
      </p:sp>
      <p:sp>
        <p:nvSpPr>
          <p:cNvPr id="9" name="8 CuadroTexto"/>
          <p:cNvSpPr txBox="1">
            <a:spLocks/>
          </p:cNvSpPr>
          <p:nvPr/>
        </p:nvSpPr>
        <p:spPr>
          <a:xfrm>
            <a:off x="152400" y="762000"/>
            <a:ext cx="3352800" cy="1600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3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 Path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&amp;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activity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planning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(secure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, collision-free &amp; stable): generation of N points</a:t>
            </a:r>
          </a:p>
        </p:txBody>
      </p:sp>
      <p:sp>
        <p:nvSpPr>
          <p:cNvPr id="10" name="9 CuadroTexto"/>
          <p:cNvSpPr txBox="1">
            <a:spLocks/>
          </p:cNvSpPr>
          <p:nvPr/>
        </p:nvSpPr>
        <p:spPr>
          <a:xfrm>
            <a:off x="4724400" y="838200"/>
            <a:ext cx="3860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Path planning </a:t>
            </a:r>
            <a:r>
              <a:rPr lang="en-US" sz="2000" b="1" dirty="0" err="1" smtClean="0">
                <a:latin typeface="AlMohanad" pitchFamily="18" charset="-78"/>
                <a:cs typeface="AlMohanad" pitchFamily="18" charset="-78"/>
              </a:rPr>
              <a:t>fino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 = Postural path planning</a:t>
            </a:r>
            <a:endParaRPr lang="en-US" sz="2000" b="1" dirty="0" smtClean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11" name="10 Imagen" descr="hoap_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3352800"/>
            <a:ext cx="1854199" cy="253393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63600" y="601980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pic>
        <p:nvPicPr>
          <p:cNvPr id="13" name="12 Imagen" descr="to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057400"/>
            <a:ext cx="1527318" cy="134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Conseguido hasta ahora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Cinemática de HOAP, </a:t>
            </a:r>
            <a:r>
              <a:rPr lang="es-ES_tradnl" dirty="0" err="1" smtClean="0"/>
              <a:t>pendulos</a:t>
            </a:r>
            <a:r>
              <a:rPr lang="es-ES_tradnl" dirty="0" smtClean="0"/>
              <a:t> (simple, doble, triple)</a:t>
            </a:r>
          </a:p>
          <a:p>
            <a:r>
              <a:rPr lang="es-ES_tradnl" dirty="0" smtClean="0"/>
              <a:t>Dinámica HOAP (sin fuerzas de contacto) y triple péndulo</a:t>
            </a:r>
          </a:p>
          <a:p>
            <a:r>
              <a:rPr lang="es-ES_tradnl" dirty="0" smtClean="0"/>
              <a:t>Sistema de tracking con </a:t>
            </a:r>
            <a:r>
              <a:rPr lang="es-ES_tradnl" dirty="0" err="1" smtClean="0"/>
              <a:t>tags</a:t>
            </a:r>
            <a:endParaRPr lang="es-ES_tradnl" dirty="0" smtClean="0"/>
          </a:p>
          <a:p>
            <a:r>
              <a:rPr lang="es-ES_tradnl" dirty="0" err="1" smtClean="0"/>
              <a:t>Openrave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Trabajando ahora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Control del triple péndulo</a:t>
            </a:r>
          </a:p>
          <a:p>
            <a:r>
              <a:rPr lang="es-ES_tradnl" dirty="0" err="1" smtClean="0"/>
              <a:t>Paper</a:t>
            </a:r>
            <a:r>
              <a:rPr lang="es-ES_tradnl" dirty="0" smtClean="0"/>
              <a:t> sobre el baile de Valladolid</a:t>
            </a:r>
          </a:p>
          <a:p>
            <a:r>
              <a:rPr lang="es-ES_tradnl" dirty="0" err="1" smtClean="0"/>
              <a:t>Paper</a:t>
            </a:r>
            <a:r>
              <a:rPr lang="es-ES_tradnl" dirty="0" smtClean="0"/>
              <a:t> sobre camera </a:t>
            </a:r>
            <a:r>
              <a:rPr lang="es-ES_tradnl" dirty="0" err="1" smtClean="0"/>
              <a:t>stabilization</a:t>
            </a: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Thesis</a:t>
            </a:r>
            <a:r>
              <a:rPr lang="es-ES_tradnl" dirty="0" smtClean="0"/>
              <a:t> </a:t>
            </a:r>
            <a:r>
              <a:rPr lang="es-ES_tradnl" dirty="0" err="1" smtClean="0"/>
              <a:t>topics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Kinematics</a:t>
            </a:r>
            <a:endParaRPr lang="es-ES_tradnl" dirty="0" smtClean="0"/>
          </a:p>
          <a:p>
            <a:r>
              <a:rPr lang="es-ES_tradnl" dirty="0" smtClean="0"/>
              <a:t>Dynamics</a:t>
            </a:r>
          </a:p>
          <a:p>
            <a:r>
              <a:rPr lang="es-ES_tradnl" dirty="0" smtClean="0"/>
              <a:t>Control</a:t>
            </a:r>
          </a:p>
          <a:p>
            <a:r>
              <a:rPr lang="es-ES_tradnl" dirty="0" err="1" smtClean="0"/>
              <a:t>Stability</a:t>
            </a:r>
            <a:endParaRPr lang="es-ES_tradnl" dirty="0" smtClean="0"/>
          </a:p>
          <a:p>
            <a:r>
              <a:rPr lang="es-ES_tradnl" dirty="0" smtClean="0"/>
              <a:t>Artificial </a:t>
            </a:r>
            <a:r>
              <a:rPr lang="es-ES_tradnl" dirty="0" err="1" smtClean="0"/>
              <a:t>vision</a:t>
            </a:r>
            <a:endParaRPr lang="es-ES_tradnl" dirty="0" smtClean="0"/>
          </a:p>
          <a:p>
            <a:r>
              <a:rPr lang="es-ES_tradnl" dirty="0" err="1" smtClean="0"/>
              <a:t>Planning</a:t>
            </a:r>
            <a:r>
              <a:rPr lang="es-ES_tradnl" dirty="0" smtClean="0"/>
              <a:t> </a:t>
            </a:r>
            <a:r>
              <a:rPr lang="es-ES_tradnl" dirty="0" err="1" smtClean="0"/>
              <a:t>under</a:t>
            </a:r>
            <a:r>
              <a:rPr lang="es-ES_tradnl" dirty="0" smtClean="0"/>
              <a:t> </a:t>
            </a:r>
            <a:r>
              <a:rPr lang="es-ES_tradnl" dirty="0" err="1" smtClean="0"/>
              <a:t>constraints</a:t>
            </a:r>
            <a:endParaRPr lang="es-ES_tradnl" dirty="0" smtClean="0"/>
          </a:p>
          <a:p>
            <a:r>
              <a:rPr lang="es-ES_tradnl" dirty="0" err="1" smtClean="0"/>
              <a:t>Optimization</a:t>
            </a:r>
            <a:endParaRPr lang="es-ES_tradnl" dirty="0" smtClean="0"/>
          </a:p>
          <a:p>
            <a:r>
              <a:rPr lang="es-ES_tradnl" dirty="0" err="1" smtClean="0"/>
              <a:t>Simulation</a:t>
            </a:r>
            <a:endParaRPr lang="es-ES_tradnl" dirty="0" smtClean="0"/>
          </a:p>
          <a:p>
            <a:r>
              <a:rPr lang="es-ES_tradnl" dirty="0" smtClean="0"/>
              <a:t>(</a:t>
            </a:r>
            <a:r>
              <a:rPr lang="es-ES_tradnl" dirty="0" err="1" smtClean="0"/>
              <a:t>Learning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OFFLINE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Motivation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M. </a:t>
            </a:r>
            <a:r>
              <a:rPr lang="es-ES_tradnl" dirty="0" err="1" smtClean="0"/>
              <a:t>Arbulu</a:t>
            </a:r>
            <a:r>
              <a:rPr lang="es-ES_tradnl" dirty="0" smtClean="0"/>
              <a:t>: </a:t>
            </a:r>
            <a:r>
              <a:rPr lang="es-ES_tradnl" dirty="0" err="1" smtClean="0"/>
              <a:t>Gait</a:t>
            </a:r>
            <a:endParaRPr lang="es-ES_tradnl" dirty="0" smtClean="0"/>
          </a:p>
          <a:p>
            <a:r>
              <a:rPr lang="es-ES_tradnl" dirty="0" smtClean="0"/>
              <a:t>D. </a:t>
            </a:r>
            <a:r>
              <a:rPr lang="es-ES_tradnl" dirty="0" err="1" smtClean="0"/>
              <a:t>Kaynov</a:t>
            </a:r>
            <a:r>
              <a:rPr lang="es-ES_tradnl" dirty="0" smtClean="0"/>
              <a:t>: </a:t>
            </a:r>
            <a:r>
              <a:rPr lang="es-ES_tradnl" dirty="0" err="1" smtClean="0"/>
              <a:t>Stabilizer</a:t>
            </a:r>
            <a:endParaRPr lang="es-ES_tradnl" dirty="0" smtClean="0"/>
          </a:p>
          <a:p>
            <a:r>
              <a:rPr lang="es-ES_tradnl" dirty="0" smtClean="0"/>
              <a:t>P. </a:t>
            </a:r>
            <a:r>
              <a:rPr lang="es-ES_tradnl" dirty="0" err="1" smtClean="0"/>
              <a:t>Pierro</a:t>
            </a:r>
            <a:r>
              <a:rPr lang="es-ES_tradnl" dirty="0" smtClean="0"/>
              <a:t>: ¿qué tramas?</a:t>
            </a:r>
          </a:p>
          <a:p>
            <a:r>
              <a:rPr lang="es-ES_tradnl" dirty="0" smtClean="0"/>
              <a:t>New </a:t>
            </a:r>
            <a:r>
              <a:rPr lang="es-ES_tradnl" dirty="0" err="1" smtClean="0"/>
              <a:t>direction</a:t>
            </a:r>
            <a:r>
              <a:rPr lang="es-ES_tradnl" dirty="0" smtClean="0"/>
              <a:t>: Postural </a:t>
            </a:r>
            <a:r>
              <a:rPr lang="es-ES_tradnl" dirty="0" err="1" smtClean="0"/>
              <a:t>planning</a:t>
            </a:r>
            <a:endParaRPr lang="es-ES_tradnl" dirty="0" smtClean="0"/>
          </a:p>
          <a:p>
            <a:pPr lvl="1"/>
            <a:r>
              <a:rPr lang="es-ES_tradnl" dirty="0" err="1" smtClean="0"/>
              <a:t>Generalization</a:t>
            </a:r>
            <a:r>
              <a:rPr lang="es-ES_tradnl" dirty="0" smtClean="0"/>
              <a:t> of </a:t>
            </a:r>
            <a:r>
              <a:rPr lang="es-ES_tradnl" dirty="0" err="1" smtClean="0"/>
              <a:t>movements</a:t>
            </a:r>
            <a:endParaRPr lang="es-ES_tradnl" dirty="0" smtClean="0"/>
          </a:p>
          <a:p>
            <a:pPr lvl="1"/>
            <a:r>
              <a:rPr lang="es-ES_tradnl" dirty="0" err="1" smtClean="0"/>
              <a:t>Walking</a:t>
            </a:r>
            <a:r>
              <a:rPr lang="es-ES_tradnl" dirty="0" smtClean="0"/>
              <a:t>, </a:t>
            </a:r>
            <a:r>
              <a:rPr lang="es-ES_tradnl" dirty="0" err="1" smtClean="0"/>
              <a:t>dancing</a:t>
            </a:r>
            <a:r>
              <a:rPr lang="es-ES_tradnl" dirty="0" smtClean="0"/>
              <a:t>, </a:t>
            </a:r>
            <a:r>
              <a:rPr lang="es-ES_tradnl" dirty="0" err="1" smtClean="0"/>
              <a:t>sitting</a:t>
            </a:r>
            <a:r>
              <a:rPr lang="es-ES_tradnl" dirty="0" smtClean="0"/>
              <a:t>, jumping…</a:t>
            </a:r>
          </a:p>
          <a:p>
            <a:pPr lvl="1"/>
            <a:r>
              <a:rPr lang="es-ES_tradnl" dirty="0" err="1" smtClean="0"/>
              <a:t>Creation</a:t>
            </a:r>
            <a:r>
              <a:rPr lang="es-ES_tradnl" dirty="0" smtClean="0"/>
              <a:t> of </a:t>
            </a:r>
            <a:r>
              <a:rPr lang="es-ES_tradnl" dirty="0" err="1" smtClean="0"/>
              <a:t>framework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define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kind</a:t>
            </a:r>
            <a:r>
              <a:rPr lang="es-ES_tradnl" dirty="0" smtClean="0"/>
              <a:t> of </a:t>
            </a:r>
            <a:r>
              <a:rPr lang="es-ES_tradnl" dirty="0" err="1" smtClean="0"/>
              <a:t>movement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Expected</a:t>
            </a:r>
            <a:r>
              <a:rPr lang="es-ES_tradnl" dirty="0" smtClean="0"/>
              <a:t> </a:t>
            </a:r>
            <a:r>
              <a:rPr lang="es-ES_tradnl" dirty="0" err="1" smtClean="0"/>
              <a:t>results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Aportations</a:t>
            </a:r>
            <a:endParaRPr lang="es-ES_tradnl" dirty="0" smtClean="0"/>
          </a:p>
          <a:p>
            <a:pPr lvl="1"/>
            <a:r>
              <a:rPr lang="es-ES_tradnl" dirty="0" smtClean="0"/>
              <a:t>New  </a:t>
            </a:r>
            <a:r>
              <a:rPr lang="es-ES_tradnl" dirty="0" err="1" smtClean="0"/>
              <a:t>definition</a:t>
            </a:r>
            <a:r>
              <a:rPr lang="es-ES_tradnl" dirty="0" smtClean="0"/>
              <a:t> of </a:t>
            </a:r>
            <a:r>
              <a:rPr lang="es-ES_tradnl" dirty="0" err="1" smtClean="0"/>
              <a:t>postures</a:t>
            </a:r>
            <a:endParaRPr lang="es-ES_tradnl" dirty="0" smtClean="0"/>
          </a:p>
          <a:p>
            <a:pPr lvl="1"/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postures</a:t>
            </a:r>
            <a:r>
              <a:rPr lang="es-ES_tradnl" dirty="0" smtClean="0"/>
              <a:t> define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movement</a:t>
            </a:r>
            <a:endParaRPr lang="es-ES_tradnl" dirty="0" smtClean="0"/>
          </a:p>
          <a:p>
            <a:pPr lvl="1"/>
            <a:r>
              <a:rPr lang="es-ES_tradnl" dirty="0" smtClean="0"/>
              <a:t>New </a:t>
            </a:r>
            <a:r>
              <a:rPr lang="es-ES_tradnl" dirty="0" err="1" smtClean="0"/>
              <a:t>approach</a:t>
            </a:r>
            <a:r>
              <a:rPr lang="es-ES_tradnl" dirty="0" smtClean="0"/>
              <a:t> in </a:t>
            </a:r>
            <a:r>
              <a:rPr lang="es-ES_tradnl" dirty="0" err="1" smtClean="0"/>
              <a:t>dynamics</a:t>
            </a:r>
            <a:r>
              <a:rPr lang="es-ES_tradnl" dirty="0" smtClean="0"/>
              <a:t>, </a:t>
            </a:r>
            <a:r>
              <a:rPr lang="es-ES_tradnl" dirty="0" err="1" smtClean="0"/>
              <a:t>kinematics</a:t>
            </a:r>
            <a:r>
              <a:rPr lang="es-ES_tradnl" dirty="0" smtClean="0"/>
              <a:t>, </a:t>
            </a:r>
            <a:r>
              <a:rPr lang="es-ES_tradnl" dirty="0" err="1" smtClean="0"/>
              <a:t>stability</a:t>
            </a:r>
            <a:r>
              <a:rPr lang="es-ES_tradnl" dirty="0" smtClean="0"/>
              <a:t>…</a:t>
            </a:r>
          </a:p>
          <a:p>
            <a:r>
              <a:rPr lang="es-ES_tradnl" dirty="0" smtClean="0"/>
              <a:t>Final demo: </a:t>
            </a:r>
          </a:p>
          <a:p>
            <a:pPr lvl="1"/>
            <a:r>
              <a:rPr lang="es-ES_tradnl" dirty="0" smtClean="0"/>
              <a:t>Robot </a:t>
            </a:r>
            <a:r>
              <a:rPr lang="es-ES_tradnl" dirty="0" err="1" smtClean="0"/>
              <a:t>starts</a:t>
            </a:r>
            <a:r>
              <a:rPr lang="es-ES_tradnl" dirty="0" smtClean="0"/>
              <a:t> </a:t>
            </a:r>
            <a:r>
              <a:rPr lang="es-ES_tradnl" dirty="0" err="1" smtClean="0"/>
              <a:t>sitted</a:t>
            </a:r>
            <a:r>
              <a:rPr lang="es-ES_tradnl" dirty="0" smtClean="0"/>
              <a:t>, stands up and </a:t>
            </a:r>
            <a:r>
              <a:rPr lang="es-ES_tradnl" dirty="0" err="1" smtClean="0"/>
              <a:t>leave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room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/>
          </p:cNvSpPr>
          <p:nvPr/>
        </p:nvSpPr>
        <p:spPr>
          <a:xfrm>
            <a:off x="304800" y="1371600"/>
            <a:ext cx="8331200" cy="495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latin typeface="AlMohanad" pitchFamily="18" charset="-78"/>
                <a:cs typeface="AlMohanad" pitchFamily="18" charset="-78"/>
              </a:rPr>
              <a:t>THESIS ALGORITHM</a:t>
            </a:r>
            <a:endParaRPr lang="en-US" sz="2400" b="1" dirty="0" smtClean="0">
              <a:latin typeface="AlMohanad" pitchFamily="18" charset="-78"/>
              <a:cs typeface="AlMohanad" pitchFamily="18" charset="-78"/>
            </a:endParaRPr>
          </a:p>
        </p:txBody>
      </p:sp>
      <p:sp>
        <p:nvSpPr>
          <p:cNvPr id="7" name="6 CuadroTexto"/>
          <p:cNvSpPr txBox="1">
            <a:spLocks/>
          </p:cNvSpPr>
          <p:nvPr/>
        </p:nvSpPr>
        <p:spPr>
          <a:xfrm>
            <a:off x="406400" y="2971800"/>
            <a:ext cx="3860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2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.Environment analysis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9 CuadroTexto"/>
          <p:cNvSpPr txBox="1">
            <a:spLocks/>
          </p:cNvSpPr>
          <p:nvPr/>
        </p:nvSpPr>
        <p:spPr>
          <a:xfrm>
            <a:off x="406400" y="2133600"/>
            <a:ext cx="3860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1. Task planning</a:t>
            </a:r>
          </a:p>
        </p:txBody>
      </p:sp>
      <p:sp>
        <p:nvSpPr>
          <p:cNvPr id="12" name="11 CuadroTexto"/>
          <p:cNvSpPr txBox="1">
            <a:spLocks/>
          </p:cNvSpPr>
          <p:nvPr/>
        </p:nvSpPr>
        <p:spPr>
          <a:xfrm>
            <a:off x="406400" y="3810000"/>
            <a:ext cx="3860800" cy="137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3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 Path &amp;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activity planning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(secure, collision-free &amp; stable): generation of N points</a:t>
            </a:r>
          </a:p>
        </p:txBody>
      </p:sp>
      <p:sp>
        <p:nvSpPr>
          <p:cNvPr id="13" name="12 CuadroTexto"/>
          <p:cNvSpPr txBox="1">
            <a:spLocks/>
          </p:cNvSpPr>
          <p:nvPr/>
        </p:nvSpPr>
        <p:spPr>
          <a:xfrm>
            <a:off x="4572000" y="2838450"/>
            <a:ext cx="3860800" cy="742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Modeling of scenario &amp; obstacles</a:t>
            </a:r>
          </a:p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(2D/3D environment map and identification of free space)</a:t>
            </a:r>
          </a:p>
        </p:txBody>
      </p:sp>
      <p:sp>
        <p:nvSpPr>
          <p:cNvPr id="14" name="13 CuadroTexto"/>
          <p:cNvSpPr txBox="1">
            <a:spLocks/>
          </p:cNvSpPr>
          <p:nvPr/>
        </p:nvSpPr>
        <p:spPr>
          <a:xfrm>
            <a:off x="4572000" y="2057400"/>
            <a:ext cx="3860800" cy="495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High level goal  (GO and </a:t>
            </a: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LEAVE the room </a:t>
            </a: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starting from  SITTED)</a:t>
            </a:r>
          </a:p>
        </p:txBody>
      </p:sp>
      <p:sp>
        <p:nvSpPr>
          <p:cNvPr id="27" name="26 CuadroTexto"/>
          <p:cNvSpPr txBox="1">
            <a:spLocks/>
          </p:cNvSpPr>
          <p:nvPr/>
        </p:nvSpPr>
        <p:spPr>
          <a:xfrm>
            <a:off x="4572000" y="3867150"/>
            <a:ext cx="38608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 - Path planning </a:t>
            </a:r>
            <a:r>
              <a:rPr lang="en-US" sz="1400" b="1" dirty="0" err="1" smtClean="0">
                <a:latin typeface="AlMohanad" pitchFamily="18" charset="-78"/>
                <a:cs typeface="AlMohanad" pitchFamily="18" charset="-78"/>
              </a:rPr>
              <a:t>grueso</a:t>
            </a:r>
            <a:endParaRPr lang="en-US" sz="1400" b="1" dirty="0" smtClean="0">
              <a:latin typeface="AlMohanad" pitchFamily="18" charset="-78"/>
              <a:cs typeface="AlMohanad" pitchFamily="18" charset="-78"/>
            </a:endParaRPr>
          </a:p>
          <a:p>
            <a:pPr algn="ctr">
              <a:buFontTx/>
              <a:buChar char="-"/>
            </a:pP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Static posture primitives generator</a:t>
            </a:r>
          </a:p>
          <a:p>
            <a:pPr algn="ctr">
              <a:buFontTx/>
              <a:buChar char="-"/>
            </a:pP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-  Dynamic posture generator</a:t>
            </a:r>
          </a:p>
          <a:p>
            <a:pPr algn="ctr">
              <a:buFontTx/>
              <a:buChar char="-"/>
            </a:pP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- Path planning </a:t>
            </a:r>
            <a:r>
              <a:rPr lang="en-US" sz="1400" b="1" dirty="0" err="1" smtClean="0">
                <a:latin typeface="AlMohanad" pitchFamily="18" charset="-78"/>
                <a:cs typeface="AlMohanad" pitchFamily="18" charset="-78"/>
              </a:rPr>
              <a:t>fino</a:t>
            </a: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76B5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5 CuadroTexto"/>
          <p:cNvSpPr txBox="1">
            <a:spLocks/>
          </p:cNvSpPr>
          <p:nvPr/>
        </p:nvSpPr>
        <p:spPr>
          <a:xfrm>
            <a:off x="508000" y="1028700"/>
            <a:ext cx="3860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1. Task planning</a:t>
            </a:r>
          </a:p>
        </p:txBody>
      </p:sp>
      <p:sp>
        <p:nvSpPr>
          <p:cNvPr id="13" name="12 CuadroTexto"/>
          <p:cNvSpPr txBox="1">
            <a:spLocks/>
          </p:cNvSpPr>
          <p:nvPr/>
        </p:nvSpPr>
        <p:spPr>
          <a:xfrm>
            <a:off x="4572000" y="990600"/>
            <a:ext cx="3860800" cy="495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High level goal  (GO and </a:t>
            </a: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LEAVE the room </a:t>
            </a:r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starting from  SITTED)</a:t>
            </a:r>
          </a:p>
        </p:txBody>
      </p:sp>
      <p:pic>
        <p:nvPicPr>
          <p:cNvPr id="14" name="13 Imagen" descr="hoap_room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2645278" cy="1828800"/>
          </a:xfrm>
          <a:prstGeom prst="rect">
            <a:avLst/>
          </a:prstGeom>
        </p:spPr>
      </p:pic>
      <p:pic>
        <p:nvPicPr>
          <p:cNvPr id="15" name="14 Imagen" descr="hoap_room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2527" y="2590800"/>
            <a:ext cx="2651073" cy="1828800"/>
          </a:xfrm>
          <a:prstGeom prst="rect">
            <a:avLst/>
          </a:prstGeom>
        </p:spPr>
      </p:pic>
      <p:pic>
        <p:nvPicPr>
          <p:cNvPr id="16" name="15 Imagen" descr="hoap_room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590800"/>
            <a:ext cx="2584832" cy="178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4 CuadroTexto"/>
          <p:cNvSpPr txBox="1">
            <a:spLocks/>
          </p:cNvSpPr>
          <p:nvPr/>
        </p:nvSpPr>
        <p:spPr>
          <a:xfrm>
            <a:off x="508000" y="838200"/>
            <a:ext cx="3860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2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.Environment analysis</a:t>
            </a:r>
          </a:p>
        </p:txBody>
      </p:sp>
      <p:sp>
        <p:nvSpPr>
          <p:cNvPr id="6" name="5 CuadroTexto"/>
          <p:cNvSpPr txBox="1">
            <a:spLocks/>
          </p:cNvSpPr>
          <p:nvPr/>
        </p:nvSpPr>
        <p:spPr>
          <a:xfrm>
            <a:off x="4673600" y="895350"/>
            <a:ext cx="3860800" cy="742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Modeling of scenario &amp; obstacles</a:t>
            </a:r>
          </a:p>
          <a:p>
            <a:pPr algn="ctr"/>
            <a:r>
              <a:rPr lang="en-US" sz="1400" b="1" dirty="0" smtClean="0">
                <a:latin typeface="AlMohanad" pitchFamily="18" charset="-78"/>
                <a:cs typeface="AlMohanad" pitchFamily="18" charset="-78"/>
              </a:rPr>
              <a:t>(2D/3D environment map and identification of free space)</a:t>
            </a:r>
          </a:p>
        </p:txBody>
      </p:sp>
      <p:pic>
        <p:nvPicPr>
          <p:cNvPr id="7" name="6 Imagen" descr="environmen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3136626" cy="1676402"/>
          </a:xfrm>
          <a:prstGeom prst="rect">
            <a:avLst/>
          </a:prstGeom>
        </p:spPr>
      </p:pic>
      <p:pic>
        <p:nvPicPr>
          <p:cNvPr id="8" name="7 Imagen" descr="environmen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09800"/>
            <a:ext cx="3124200" cy="1669761"/>
          </a:xfrm>
          <a:prstGeom prst="rect">
            <a:avLst/>
          </a:prstGeom>
        </p:spPr>
      </p:pic>
      <p:pic>
        <p:nvPicPr>
          <p:cNvPr id="9" name="8 Imagen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514600"/>
            <a:ext cx="995023" cy="9906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52400" y="2052935"/>
            <a:ext cx="990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2D</a:t>
            </a:r>
            <a:endParaRPr lang="es-ES_tradnl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2400" y="4110335"/>
            <a:ext cx="990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3</a:t>
            </a:r>
            <a:r>
              <a:rPr lang="es-ES_tradnl" sz="2400" b="1" dirty="0" smtClean="0"/>
              <a:t>D</a:t>
            </a:r>
            <a:endParaRPr lang="es-ES_tradnl" sz="2400" b="1" dirty="0"/>
          </a:p>
        </p:txBody>
      </p:sp>
      <p:pic>
        <p:nvPicPr>
          <p:cNvPr id="12" name="11 Imagen" descr="to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4572000"/>
            <a:ext cx="1527318" cy="1348386"/>
          </a:xfrm>
          <a:prstGeom prst="rect">
            <a:avLst/>
          </a:prstGeom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61160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objects</a:t>
            </a:r>
            <a:r>
              <a:rPr lang="es-ES_tradnl" dirty="0" smtClean="0"/>
              <a:t> as boxes</a:t>
            </a:r>
          </a:p>
          <a:p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height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needed</a:t>
            </a:r>
            <a:endParaRPr lang="es-ES_tradn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2 CuadroTexto"/>
          <p:cNvSpPr txBox="1">
            <a:spLocks/>
          </p:cNvSpPr>
          <p:nvPr/>
        </p:nvSpPr>
        <p:spPr>
          <a:xfrm>
            <a:off x="457200" y="381000"/>
            <a:ext cx="3860800" cy="137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3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 Path &amp;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activity planning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(secure, collision-free &amp; stable): generation of N points</a:t>
            </a:r>
          </a:p>
        </p:txBody>
      </p:sp>
      <p:sp>
        <p:nvSpPr>
          <p:cNvPr id="4" name="3 CuadroTexto"/>
          <p:cNvSpPr txBox="1">
            <a:spLocks/>
          </p:cNvSpPr>
          <p:nvPr/>
        </p:nvSpPr>
        <p:spPr>
          <a:xfrm>
            <a:off x="4724400" y="762000"/>
            <a:ext cx="3860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Path planning </a:t>
            </a:r>
            <a:r>
              <a:rPr lang="en-US" sz="2000" b="1" dirty="0" err="1" smtClean="0">
                <a:latin typeface="AlMohanad" pitchFamily="18" charset="-78"/>
                <a:cs typeface="AlMohanad" pitchFamily="18" charset="-78"/>
              </a:rPr>
              <a:t>grueso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 = COG path planning</a:t>
            </a:r>
            <a:endParaRPr lang="en-US" sz="2000" b="1" dirty="0" smtClean="0">
              <a:latin typeface="AlMohanad" pitchFamily="18" charset="-78"/>
              <a:cs typeface="AlMohanad" pitchFamily="18" charset="-78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1000" y="2514600"/>
            <a:ext cx="8229600" cy="1661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s-ES_trad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s-ES_tradnl" sz="2800" dirty="0" smtClean="0"/>
              <a:t>3D </a:t>
            </a:r>
            <a:r>
              <a:rPr lang="es-ES_tradnl" sz="2800" dirty="0" err="1" smtClean="0"/>
              <a:t>fast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marching</a:t>
            </a:r>
            <a:endParaRPr lang="es-ES_tradnl" sz="28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PFC</a:t>
            </a:r>
            <a:r>
              <a:rPr kumimoji="0" lang="es-ES_trad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marcha</a:t>
            </a: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to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743200"/>
            <a:ext cx="1527318" cy="13483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2D54-6110-4B54-8371-769439D4E6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4 CuadroTexto"/>
          <p:cNvSpPr txBox="1">
            <a:spLocks/>
          </p:cNvSpPr>
          <p:nvPr/>
        </p:nvSpPr>
        <p:spPr>
          <a:xfrm>
            <a:off x="508000" y="228600"/>
            <a:ext cx="3352800" cy="1600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AlMohanad" pitchFamily="18" charset="-78"/>
                <a:cs typeface="AlMohanad" pitchFamily="18" charset="-78"/>
              </a:rPr>
              <a:t>3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. Path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&amp;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activity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planning 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(secure</a:t>
            </a:r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, collision-free &amp; stable): generation of N points</a:t>
            </a:r>
          </a:p>
        </p:txBody>
      </p:sp>
      <p:sp>
        <p:nvSpPr>
          <p:cNvPr id="11" name="10 CuadroTexto"/>
          <p:cNvSpPr txBox="1">
            <a:spLocks/>
          </p:cNvSpPr>
          <p:nvPr/>
        </p:nvSpPr>
        <p:spPr>
          <a:xfrm>
            <a:off x="4064000" y="1524000"/>
            <a:ext cx="5080000" cy="287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Static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posture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Static Posture primitives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iniciales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finales): </a:t>
            </a:r>
          </a:p>
          <a:p>
            <a:pPr marL="342900" indent="-342900"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Sentado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 pie,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Agachado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Inclinado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???,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Tumbado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Tumbado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arriba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Obtaining static postures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visión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tags,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predefinidos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>
            <a:spLocks/>
          </p:cNvSpPr>
          <p:nvPr/>
        </p:nvSpPr>
        <p:spPr>
          <a:xfrm>
            <a:off x="508000" y="2457450"/>
            <a:ext cx="33528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Activity planning: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Activity = 2 static primitives + 1 dynamic primitive</a:t>
            </a:r>
          </a:p>
        </p:txBody>
      </p:sp>
      <p:pic>
        <p:nvPicPr>
          <p:cNvPr id="9" name="8 Imagen" descr="Screenshot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4743450"/>
            <a:ext cx="1044894" cy="1485900"/>
          </a:xfrm>
          <a:prstGeom prst="rect">
            <a:avLst/>
          </a:prstGeom>
        </p:spPr>
      </p:pic>
      <p:pic>
        <p:nvPicPr>
          <p:cNvPr id="12" name="11 Imagen" descr="Screenshot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800601"/>
            <a:ext cx="963863" cy="1403747"/>
          </a:xfrm>
          <a:prstGeom prst="rect">
            <a:avLst/>
          </a:prstGeom>
        </p:spPr>
      </p:pic>
      <p:pic>
        <p:nvPicPr>
          <p:cNvPr id="13" name="12 Imagen" descr="Screensho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793923"/>
            <a:ext cx="965199" cy="1378277"/>
          </a:xfrm>
          <a:prstGeom prst="rect">
            <a:avLst/>
          </a:prstGeom>
        </p:spPr>
      </p:pic>
      <p:pic>
        <p:nvPicPr>
          <p:cNvPr id="14" name="13 Imagen" descr="Screensho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4800600"/>
            <a:ext cx="952257" cy="1371600"/>
          </a:xfrm>
          <a:prstGeom prst="rect">
            <a:avLst/>
          </a:prstGeom>
        </p:spPr>
      </p:pic>
      <p:sp>
        <p:nvSpPr>
          <p:cNvPr id="17" name="16 CuadroTexto"/>
          <p:cNvSpPr txBox="1">
            <a:spLocks/>
          </p:cNvSpPr>
          <p:nvPr/>
        </p:nvSpPr>
        <p:spPr>
          <a:xfrm>
            <a:off x="4724400" y="381000"/>
            <a:ext cx="3860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latin typeface="AlMohanad" pitchFamily="18" charset="-78"/>
                <a:cs typeface="AlMohanad" pitchFamily="18" charset="-78"/>
              </a:rPr>
              <a:t>Static posture primitive generation</a:t>
            </a:r>
            <a:endParaRPr lang="en-US" sz="2000" b="1" dirty="0" smtClean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18" name="17 Imagen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4876800"/>
            <a:ext cx="995023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1040</TotalTime>
  <Words>534</Words>
  <Application>Microsoft Office PowerPoint</Application>
  <PresentationFormat>Presentación en pantalla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HuMANOID Postural planning</vt:lpstr>
      <vt:lpstr>Thesis topics</vt:lpstr>
      <vt:lpstr>Motivation</vt:lpstr>
      <vt:lpstr>Expected results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Conseguido hasta ahora</vt:lpstr>
      <vt:lpstr>Trabajando ahora</vt:lpstr>
    </vt:vector>
  </TitlesOfParts>
  <Company>Change preferred organization in ~/.wine/system.reg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Change preferred owner in ~/.wine/system.reg</dc:creator>
  <cp:lastModifiedBy>WinuE</cp:lastModifiedBy>
  <cp:revision>82</cp:revision>
  <dcterms:created xsi:type="dcterms:W3CDTF">2010-07-05T06:51:54Z</dcterms:created>
  <dcterms:modified xsi:type="dcterms:W3CDTF">2011-03-30T17:26:46Z</dcterms:modified>
</cp:coreProperties>
</file>